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20"/>
  </p:notesMasterIdLst>
  <p:sldIdLst>
    <p:sldId id="256" r:id="rId2"/>
    <p:sldId id="257" r:id="rId3"/>
    <p:sldId id="258" r:id="rId4"/>
    <p:sldId id="269" r:id="rId5"/>
    <p:sldId id="259" r:id="rId6"/>
    <p:sldId id="260" r:id="rId7"/>
    <p:sldId id="261" r:id="rId8"/>
    <p:sldId id="267" r:id="rId9"/>
    <p:sldId id="270" r:id="rId10"/>
    <p:sldId id="262" r:id="rId11"/>
    <p:sldId id="271" r:id="rId12"/>
    <p:sldId id="263" r:id="rId13"/>
    <p:sldId id="272" r:id="rId14"/>
    <p:sldId id="264" r:id="rId15"/>
    <p:sldId id="268" r:id="rId16"/>
    <p:sldId id="273" r:id="rId17"/>
    <p:sldId id="265" r:id="rId18"/>
    <p:sldId id="266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30" y="-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7537A-1440-460D-9015-1CAF78EA5437}" type="datetimeFigureOut">
              <a:rPr lang="en-US" smtClean="0"/>
              <a:t>12/11/2012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8902F-4629-460D-95E6-96E4BFEA91A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88902F-4629-460D-95E6-96E4BFEA91A8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76CCD5A7-37F4-4A64-A69C-083978A0879B}" type="datetimeFigureOut">
              <a:rPr lang="en-US" smtClean="0"/>
              <a:t>12/11/2012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F6E594F0-EC53-4BF7-8C8C-6EEA44E89C5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D5A7-37F4-4A64-A69C-083978A0879B}" type="datetimeFigureOut">
              <a:rPr lang="en-US" smtClean="0"/>
              <a:t>12/11/2012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594F0-EC53-4BF7-8C8C-6EEA44E89C5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D5A7-37F4-4A64-A69C-083978A0879B}" type="datetimeFigureOut">
              <a:rPr lang="en-US" smtClean="0"/>
              <a:t>12/11/2012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594F0-EC53-4BF7-8C8C-6EEA44E89C5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D5A7-37F4-4A64-A69C-083978A0879B}" type="datetimeFigureOut">
              <a:rPr lang="en-US" smtClean="0"/>
              <a:t>12/11/2012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594F0-EC53-4BF7-8C8C-6EEA44E89C5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D5A7-37F4-4A64-A69C-083978A0879B}" type="datetimeFigureOut">
              <a:rPr lang="en-US" smtClean="0"/>
              <a:t>12/11/2012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594F0-EC53-4BF7-8C8C-6EEA44E89C5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D5A7-37F4-4A64-A69C-083978A0879B}" type="datetimeFigureOut">
              <a:rPr lang="en-US" smtClean="0"/>
              <a:t>12/11/2012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594F0-EC53-4BF7-8C8C-6EEA44E89C5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6CCD5A7-37F4-4A64-A69C-083978A0879B}" type="datetimeFigureOut">
              <a:rPr lang="en-US" smtClean="0"/>
              <a:t>12/11/2012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F6E594F0-EC53-4BF7-8C8C-6EEA44E89C5F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76CCD5A7-37F4-4A64-A69C-083978A0879B}" type="datetimeFigureOut">
              <a:rPr lang="en-US" smtClean="0"/>
              <a:t>12/11/2012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F6E594F0-EC53-4BF7-8C8C-6EEA44E89C5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D5A7-37F4-4A64-A69C-083978A0879B}" type="datetimeFigureOut">
              <a:rPr lang="en-US" smtClean="0"/>
              <a:t>12/11/2012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594F0-EC53-4BF7-8C8C-6EEA44E89C5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D5A7-37F4-4A64-A69C-083978A0879B}" type="datetimeFigureOut">
              <a:rPr lang="en-US" smtClean="0"/>
              <a:t>12/11/2012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594F0-EC53-4BF7-8C8C-6EEA44E89C5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D5A7-37F4-4A64-A69C-083978A0879B}" type="datetimeFigureOut">
              <a:rPr lang="en-US" smtClean="0"/>
              <a:t>12/11/2012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594F0-EC53-4BF7-8C8C-6EEA44E89C5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76CCD5A7-37F4-4A64-A69C-083978A0879B}" type="datetimeFigureOut">
              <a:rPr lang="en-US" smtClean="0"/>
              <a:t>12/11/2012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F6E594F0-EC53-4BF7-8C8C-6EEA44E89C5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401887"/>
            <a:ext cx="8610600" cy="1470025"/>
          </a:xfrm>
        </p:spPr>
        <p:txBody>
          <a:bodyPr/>
          <a:lstStyle/>
          <a:p>
            <a:r>
              <a:rPr lang="en-US" dirty="0" smtClean="0"/>
              <a:t>Linear Algebra &amp; Medical Imaging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3886200"/>
            <a:ext cx="5943600" cy="1752600"/>
          </a:xfrm>
        </p:spPr>
        <p:txBody>
          <a:bodyPr/>
          <a:lstStyle/>
          <a:p>
            <a:r>
              <a:rPr lang="en-US" dirty="0" smtClean="0"/>
              <a:t>Automating Brain Tumor Detection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62600" y="62484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Wesley Chen and Brandon </a:t>
            </a:r>
            <a:r>
              <a:rPr lang="en-US" dirty="0" err="1" smtClean="0"/>
              <a:t>Sim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Watershed: Pure Gradient MRI</a:t>
            </a:r>
            <a:endParaRPr lang="en-US" dirty="0"/>
          </a:p>
        </p:txBody>
      </p:sp>
      <p:pic>
        <p:nvPicPr>
          <p:cNvPr id="4" name="Picture 2" descr="C:\Users\Wesley\Documents\GitHub\images\mriOut\MRI_Overseg_Watershe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2400" y="1714500"/>
            <a:ext cx="6553200" cy="4914900"/>
          </a:xfrm>
          <a:prstGeom prst="rect">
            <a:avLst/>
          </a:prstGeom>
          <a:noFill/>
        </p:spPr>
      </p:pic>
      <p:pic>
        <p:nvPicPr>
          <p:cNvPr id="5" name="Picture 3" descr="C:\Users\Wesley\Documents\GitHub\images\mriOut\MRI_Gradient_Ma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295400" y="1676400"/>
            <a:ext cx="6604000" cy="4953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Watershed: Pure Gradient Lily Pad</a:t>
            </a:r>
            <a:endParaRPr lang="en-US" dirty="0"/>
          </a:p>
        </p:txBody>
      </p:sp>
      <p:pic>
        <p:nvPicPr>
          <p:cNvPr id="8194" name="Picture 2" descr="C:\Users\Wesley\Documents\GitHub\images\watershedOut\Overseg_Watershe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2400" y="1647092"/>
            <a:ext cx="5791200" cy="4677508"/>
          </a:xfrm>
          <a:prstGeom prst="rect">
            <a:avLst/>
          </a:prstGeom>
          <a:noFill/>
        </p:spPr>
      </p:pic>
      <p:pic>
        <p:nvPicPr>
          <p:cNvPr id="8195" name="Picture 3" descr="C:\Users\Wesley\Documents\GitHub\images\watershedOut\Gradient_Ma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609600" y="1600200"/>
            <a:ext cx="5613400" cy="4724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5344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Watershed: Marking Foreground MRI</a:t>
            </a:r>
            <a:endParaRPr lang="en-US" dirty="0"/>
          </a:p>
        </p:txBody>
      </p:sp>
      <p:pic>
        <p:nvPicPr>
          <p:cNvPr id="7170" name="Picture 2" descr="C:\Users\Wesley\Documents\GitHub\images\mriOut\MRI_CloseReconstruct_Disk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524000"/>
            <a:ext cx="2438400" cy="2438400"/>
          </a:xfrm>
          <a:prstGeom prst="rect">
            <a:avLst/>
          </a:prstGeom>
          <a:noFill/>
        </p:spPr>
      </p:pic>
      <p:pic>
        <p:nvPicPr>
          <p:cNvPr id="7171" name="Picture 3" descr="C:\Users\Wesley\Documents\GitHub\images\mriOut\MRI_Maxim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4267200"/>
            <a:ext cx="2438400" cy="2438400"/>
          </a:xfrm>
          <a:prstGeom prst="rect">
            <a:avLst/>
          </a:prstGeom>
          <a:noFill/>
        </p:spPr>
      </p:pic>
      <p:pic>
        <p:nvPicPr>
          <p:cNvPr id="7172" name="Picture 4" descr="C:\Users\Wesley\Documents\GitHub\images\mriOut\MRI_MaxmimaSuperSmooth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9600" y="2209800"/>
            <a:ext cx="3429000" cy="3429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5344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Watershed: Marking Foreground Lily</a:t>
            </a:r>
            <a:endParaRPr lang="en-US" dirty="0"/>
          </a:p>
        </p:txBody>
      </p:sp>
      <p:pic>
        <p:nvPicPr>
          <p:cNvPr id="9218" name="Picture 2" descr="C:\Users\Wesley\Documents\GitHub\images\watershedOut\MaxmimaSuperSmoot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9010" y="2156460"/>
            <a:ext cx="4762590" cy="3177540"/>
          </a:xfrm>
          <a:prstGeom prst="rect">
            <a:avLst/>
          </a:prstGeom>
          <a:noFill/>
        </p:spPr>
      </p:pic>
      <p:pic>
        <p:nvPicPr>
          <p:cNvPr id="9219" name="Picture 3" descr="C:\Users\Wesley\Documents\GitHub\images\watershedOut\CloseReconstruct_Disk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524000"/>
            <a:ext cx="3811784" cy="2543175"/>
          </a:xfrm>
          <a:prstGeom prst="rect">
            <a:avLst/>
          </a:prstGeom>
          <a:noFill/>
        </p:spPr>
      </p:pic>
      <p:pic>
        <p:nvPicPr>
          <p:cNvPr id="9220" name="Picture 4" descr="C:\Users\Wesley\Documents\GitHub\images\watershedOut\Maxima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799" y="4191000"/>
            <a:ext cx="3811785" cy="25431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Watershed: Finding Background</a:t>
            </a:r>
            <a:endParaRPr lang="en-US" dirty="0"/>
          </a:p>
        </p:txBody>
      </p:sp>
      <p:pic>
        <p:nvPicPr>
          <p:cNvPr id="10242" name="Picture 2" descr="C:\Users\Wesley\Documents\GitHub\images\watershedOut\Background_Threshol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219200"/>
            <a:ext cx="4114799" cy="2745343"/>
          </a:xfrm>
          <a:prstGeom prst="rect">
            <a:avLst/>
          </a:prstGeom>
          <a:noFill/>
        </p:spPr>
      </p:pic>
      <p:pic>
        <p:nvPicPr>
          <p:cNvPr id="10244" name="Picture 4" descr="C:\Users\Wesley\Documents\GitHub\images\watershedOut\Watershed_Ridge_Line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4063960"/>
            <a:ext cx="4114800" cy="2745343"/>
          </a:xfrm>
          <a:prstGeom prst="rect">
            <a:avLst/>
          </a:prstGeom>
          <a:noFill/>
        </p:spPr>
      </p:pic>
      <p:pic>
        <p:nvPicPr>
          <p:cNvPr id="10245" name="Picture 5" descr="C:\Users\Wesley\Documents\GitHub\images\mriOut\MRI_Watershed_Ridge_Line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4191000"/>
            <a:ext cx="2590800" cy="2590800"/>
          </a:xfrm>
          <a:prstGeom prst="rect">
            <a:avLst/>
          </a:prstGeom>
          <a:noFill/>
        </p:spPr>
      </p:pic>
      <p:pic>
        <p:nvPicPr>
          <p:cNvPr id="10246" name="Picture 6" descr="C:\Users\Wesley\Documents\GitHub\images\mriOut\MRI_Background_Threshold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4400" y="1371600"/>
            <a:ext cx="2590800" cy="259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57200"/>
            <a:ext cx="88392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Watershed: Colored Visualization MRI</a:t>
            </a:r>
            <a:endParaRPr lang="en-US" dirty="0"/>
          </a:p>
        </p:txBody>
      </p:sp>
      <p:pic>
        <p:nvPicPr>
          <p:cNvPr id="11266" name="Picture 2" descr="C:\Users\Wesley\Documents\GitHub\images\mriOut\MRI_resul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295400"/>
            <a:ext cx="7620000" cy="571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57200"/>
            <a:ext cx="88392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Watershed: Colored Visualization Lily</a:t>
            </a:r>
            <a:endParaRPr lang="en-US" dirty="0"/>
          </a:p>
        </p:txBody>
      </p:sp>
      <p:pic>
        <p:nvPicPr>
          <p:cNvPr id="12290" name="Picture 2" descr="C:\Users\Wesley\Documents\GitHub\images\watershedOut\resul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219200"/>
            <a:ext cx="7620000" cy="571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4336"/>
          </a:xfrm>
        </p:spPr>
        <p:txBody>
          <a:bodyPr/>
          <a:lstStyle/>
          <a:p>
            <a:r>
              <a:rPr lang="en-US" dirty="0" smtClean="0"/>
              <a:t>Help pre-filter data for doctors</a:t>
            </a:r>
          </a:p>
          <a:p>
            <a:pPr lvl="1"/>
            <a:r>
              <a:rPr lang="en-US" dirty="0" smtClean="0"/>
              <a:t>False Positives</a:t>
            </a:r>
          </a:p>
          <a:p>
            <a:r>
              <a:rPr lang="en-US" dirty="0" smtClean="0"/>
              <a:t>Give suggestions of mostly likely candidates</a:t>
            </a:r>
          </a:p>
          <a:p>
            <a:endParaRPr lang="en-US" dirty="0" smtClean="0"/>
          </a:p>
          <a:p>
            <a:r>
              <a:rPr lang="en-US" dirty="0" smtClean="0"/>
              <a:t>Edge Detection</a:t>
            </a:r>
          </a:p>
          <a:p>
            <a:pPr lvl="1"/>
            <a:r>
              <a:rPr lang="en-US" dirty="0" smtClean="0"/>
              <a:t>Simple and clean</a:t>
            </a:r>
          </a:p>
          <a:p>
            <a:pPr lvl="1"/>
            <a:r>
              <a:rPr lang="en-US" dirty="0" smtClean="0"/>
              <a:t>May miss complex tumors</a:t>
            </a:r>
          </a:p>
          <a:p>
            <a:r>
              <a:rPr lang="en-US" dirty="0" smtClean="0"/>
              <a:t>Watershed</a:t>
            </a:r>
          </a:p>
          <a:p>
            <a:pPr lvl="1"/>
            <a:r>
              <a:rPr lang="en-US" dirty="0" smtClean="0"/>
              <a:t>More complex and not as clean for smaller tumors</a:t>
            </a:r>
          </a:p>
          <a:p>
            <a:pPr lvl="1"/>
            <a:r>
              <a:rPr lang="en-US" dirty="0" smtClean="0"/>
              <a:t>Will detail all areas, less false negative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4336"/>
          </a:xfrm>
        </p:spPr>
        <p:txBody>
          <a:bodyPr/>
          <a:lstStyle/>
          <a:p>
            <a:r>
              <a:rPr lang="en-US" dirty="0" smtClean="0"/>
              <a:t>Integrate the two separate approaches</a:t>
            </a:r>
          </a:p>
          <a:p>
            <a:r>
              <a:rPr lang="en-US" dirty="0" smtClean="0"/>
              <a:t>Use different angles of the MRI data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Introduction of MRI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257800" cy="4974336"/>
          </a:xfrm>
        </p:spPr>
        <p:txBody>
          <a:bodyPr/>
          <a:lstStyle/>
          <a:p>
            <a:r>
              <a:rPr lang="en-US" dirty="0" smtClean="0"/>
              <a:t>Wide range of use across all organs to detect bleeding, tumors, etc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10,000 MRI Machines in the United States</a:t>
            </a:r>
          </a:p>
          <a:p>
            <a:endParaRPr lang="en-US" dirty="0" smtClean="0"/>
          </a:p>
          <a:p>
            <a:r>
              <a:rPr lang="en-US" dirty="0" smtClean="0"/>
              <a:t>Many 2D slices to form the 3D model</a:t>
            </a:r>
            <a:endParaRPr lang="en-US" dirty="0"/>
          </a:p>
        </p:txBody>
      </p:sp>
      <p:pic>
        <p:nvPicPr>
          <p:cNvPr id="1026" name="Picture 2" descr="C:\Wesley's Folder\!Sophomore Year\APM120\Final Project\Tumor\Tumor\T2 Axial\T2_Axial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914400"/>
            <a:ext cx="2743200" cy="2743200"/>
          </a:xfrm>
          <a:prstGeom prst="rect">
            <a:avLst/>
          </a:prstGeom>
          <a:noFill/>
        </p:spPr>
      </p:pic>
      <p:pic>
        <p:nvPicPr>
          <p:cNvPr id="1027" name="Picture 3" descr="C:\Wesley's Folder\!Sophomore Year\APM120\Final Project\Tumor\Tumor\MEMPRAGE\MEMPRAGE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3600" y="3886200"/>
            <a:ext cx="2743200" cy="2743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Two Independent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4336"/>
          </a:xfrm>
        </p:spPr>
        <p:txBody>
          <a:bodyPr/>
          <a:lstStyle/>
          <a:p>
            <a:r>
              <a:rPr lang="en-US" dirty="0" smtClean="0"/>
              <a:t>Edge Detection and Symmetry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Watershed Segmentation</a:t>
            </a:r>
          </a:p>
          <a:p>
            <a:pPr lvl="1"/>
            <a:r>
              <a:rPr lang="en-US" dirty="0" smtClean="0"/>
              <a:t>Treat grayscale image as </a:t>
            </a:r>
            <a:r>
              <a:rPr lang="en-US" dirty="0" err="1" smtClean="0"/>
              <a:t>toplogy</a:t>
            </a:r>
            <a:endParaRPr lang="en-US" dirty="0" smtClean="0"/>
          </a:p>
          <a:p>
            <a:pPr lvl="1"/>
            <a:r>
              <a:rPr lang="en-US" dirty="0" smtClean="0"/>
              <a:t>Identify foreground vs. background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The Original MRI Image</a:t>
            </a:r>
            <a:endParaRPr lang="en-US" dirty="0"/>
          </a:p>
        </p:txBody>
      </p:sp>
      <p:pic>
        <p:nvPicPr>
          <p:cNvPr id="3074" name="Picture 2" descr="C:\Users\Wesley\Documents\GitHub\images\symmetry\origin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2057400"/>
            <a:ext cx="3810000" cy="381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Wesley\Documents\GitHub\images\symmetry\ellipse_interio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1400" y="1676400"/>
            <a:ext cx="6096000" cy="4572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Edge Detection: Canny Algorithm</a:t>
            </a:r>
            <a:endParaRPr lang="en-US" dirty="0"/>
          </a:p>
        </p:txBody>
      </p:sp>
      <p:pic>
        <p:nvPicPr>
          <p:cNvPr id="4098" name="Picture 2" descr="C:\Users\Wesley\Documents\GitHub\images\symmetry\cannyout_thres_0.3_0.7_sigma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2133600"/>
            <a:ext cx="3352800" cy="3352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Wesley\Documents\GitHub\images\symmetry\centroid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6200" y="1676400"/>
            <a:ext cx="6019800" cy="451485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Edge Detection: Closed Figures</a:t>
            </a:r>
            <a:endParaRPr lang="en-US" dirty="0"/>
          </a:p>
        </p:txBody>
      </p:sp>
      <p:pic>
        <p:nvPicPr>
          <p:cNvPr id="5122" name="Picture 2" descr="C:\Users\Wesley\Documents\GitHub\images\symmetry\closedregion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838200" y="1676400"/>
            <a:ext cx="5943600" cy="4457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Edge Detection: Symmetry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Edge Detection: Multiple Slices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4336"/>
          </a:xfrm>
        </p:spPr>
        <p:txBody>
          <a:bodyPr/>
          <a:lstStyle/>
          <a:p>
            <a:r>
              <a:rPr lang="en-US" dirty="0" smtClean="0"/>
              <a:t>Results!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5344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MRI Original and Lily Pad Landscape</a:t>
            </a:r>
            <a:endParaRPr lang="en-US" dirty="0"/>
          </a:p>
        </p:txBody>
      </p:sp>
      <p:pic>
        <p:nvPicPr>
          <p:cNvPr id="6148" name="Picture 4" descr="C:\Users\Wesley\Documents\GitHub\images\lilypa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5200" y="1905000"/>
            <a:ext cx="5558317" cy="3810000"/>
          </a:xfrm>
          <a:prstGeom prst="rect">
            <a:avLst/>
          </a:prstGeom>
          <a:noFill/>
        </p:spPr>
      </p:pic>
      <p:pic>
        <p:nvPicPr>
          <p:cNvPr id="6149" name="Picture 5" descr="C:\Users\Wesley\Documents\GitHub\images\origina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1905000"/>
            <a:ext cx="3810000" cy="381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215</TotalTime>
  <Words>187</Words>
  <Application>Microsoft Office PowerPoint</Application>
  <PresentationFormat>On-screen Show (4:3)</PresentationFormat>
  <Paragraphs>45</Paragraphs>
  <Slides>18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Urban</vt:lpstr>
      <vt:lpstr>Linear Algebra &amp; Medical Imaging</vt:lpstr>
      <vt:lpstr>Introduction of MRI</vt:lpstr>
      <vt:lpstr>Two Independent Approaches</vt:lpstr>
      <vt:lpstr>The Original MRI Image</vt:lpstr>
      <vt:lpstr>Edge Detection: Canny Algorithm</vt:lpstr>
      <vt:lpstr>Edge Detection: Closed Figures</vt:lpstr>
      <vt:lpstr>Edge Detection: Symmetry</vt:lpstr>
      <vt:lpstr>Edge Detection: Multiple Slices</vt:lpstr>
      <vt:lpstr>MRI Original and Lily Pad Landscape</vt:lpstr>
      <vt:lpstr>Watershed: Pure Gradient MRI</vt:lpstr>
      <vt:lpstr>Watershed: Pure Gradient Lily Pad</vt:lpstr>
      <vt:lpstr>Watershed: Marking Foreground MRI</vt:lpstr>
      <vt:lpstr>Watershed: Marking Foreground Lily</vt:lpstr>
      <vt:lpstr>Watershed: Finding Background</vt:lpstr>
      <vt:lpstr>Watershed: Colored Visualization MRI</vt:lpstr>
      <vt:lpstr>Watershed: Colored Visualization Lily</vt:lpstr>
      <vt:lpstr>Discussion</vt:lpstr>
      <vt:lpstr>Future Work</vt:lpstr>
    </vt:vector>
  </TitlesOfParts>
  <Company>Dow Jones &amp; Company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Algebra &amp; Medical Imaging</dc:title>
  <dc:creator>Wesley Chen</dc:creator>
  <cp:lastModifiedBy>Wesley Chen</cp:lastModifiedBy>
  <cp:revision>8</cp:revision>
  <dcterms:created xsi:type="dcterms:W3CDTF">2012-12-11T19:19:03Z</dcterms:created>
  <dcterms:modified xsi:type="dcterms:W3CDTF">2012-12-11T22:55:00Z</dcterms:modified>
</cp:coreProperties>
</file>